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482" r:id="rId2"/>
    <p:sldId id="483" r:id="rId3"/>
    <p:sldId id="484" r:id="rId4"/>
    <p:sldId id="274" r:id="rId5"/>
    <p:sldId id="359" r:id="rId6"/>
    <p:sldId id="485" r:id="rId7"/>
    <p:sldId id="487" r:id="rId8"/>
    <p:sldId id="282" r:id="rId9"/>
    <p:sldId id="366" r:id="rId10"/>
    <p:sldId id="370" r:id="rId11"/>
    <p:sldId id="480" r:id="rId12"/>
    <p:sldId id="481" r:id="rId13"/>
    <p:sldId id="48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FFF8"/>
    <a:srgbClr val="CCFFFF"/>
    <a:srgbClr val="ACFF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13"/>
    <p:restoredTop sz="91392"/>
  </p:normalViewPr>
  <p:slideViewPr>
    <p:cSldViewPr snapToGrid="0" snapToObjects="1">
      <p:cViewPr varScale="1">
        <p:scale>
          <a:sx n="74" d="100"/>
          <a:sy n="74" d="100"/>
        </p:scale>
        <p:origin x="78" y="16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129863-678B-A741-B314-E40D3C622801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E0219-1184-BF40-92C8-94504322B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833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E0219-1184-BF40-92C8-94504322B9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35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NetService</a:t>
            </a:r>
            <a:r>
              <a:rPr lang="en-US" dirty="0"/>
              <a:t> Account</a:t>
            </a:r>
          </a:p>
          <a:p>
            <a:r>
              <a:rPr lang="en-US" dirty="0"/>
              <a:t>Virtual Machine</a:t>
            </a:r>
          </a:p>
          <a:p>
            <a:endParaRPr lang="en-US" dirty="0"/>
          </a:p>
          <a:p>
            <a:r>
              <a:rPr lang="en-US" dirty="0"/>
              <a:t>Steps we’re able to do now, and steps are in development </a:t>
            </a:r>
          </a:p>
          <a:p>
            <a:endParaRPr lang="en-US" dirty="0"/>
          </a:p>
          <a:p>
            <a:r>
              <a:rPr lang="en-US" dirty="0"/>
              <a:t>FR – a lot of </a:t>
            </a:r>
            <a:r>
              <a:rPr lang="en-US" dirty="0" err="1"/>
              <a:t>fastq</a:t>
            </a:r>
            <a:r>
              <a:rPr lang="en-US" dirty="0"/>
              <a:t> that exists in </a:t>
            </a:r>
            <a:r>
              <a:rPr lang="en-US" dirty="0" err="1"/>
              <a:t>Biowulf</a:t>
            </a:r>
            <a:r>
              <a:rPr lang="en-US" dirty="0"/>
              <a:t>, can we bring the files there</a:t>
            </a:r>
          </a:p>
          <a:p>
            <a:r>
              <a:rPr lang="en-US" dirty="0"/>
              <a:t>       - Network drive (Collaborators can send these)</a:t>
            </a:r>
          </a:p>
          <a:p>
            <a:r>
              <a:rPr lang="en-US" dirty="0"/>
              <a:t>      - Multiple scenarios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4812F6-0D8E-824B-8464-924FE33DCA1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47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0A2DA-1F3C-E141-94CE-8E9CFA4318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90F254-17CE-0747-A76A-CD808F074F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B09DE-AAEB-BA4D-8659-C531AF280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CD179-4B53-9149-9F41-1FCF24964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D702E-EB47-4B48-B5F9-B2208C0C1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42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4B438-DAAD-2043-B299-6753B4B1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59A1C3-084D-3843-A7B3-CB5979D42C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763FB-2E6B-4D47-895C-354564F52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2A1FD-CA38-394A-A64B-8D1883BBC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F543E-F033-EB40-87A4-76865624C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983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959761-66EC-B84D-8A8D-7BF4AF8AB9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DB7448-5C8B-1749-8D20-7B694A77A5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C1ED1-6850-BA42-83BD-C8387F0E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DE4AE-2A51-1245-9DC9-F7E92D0D5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68509-D629-4D45-886B-F929D0AEE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252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B9EB2-14F6-694C-BF4A-8DC47B5DD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974C8-9638-8740-AA7B-EC2DC2E9E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21159-57A8-FD49-A5EC-DDA7999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875C8-A7A6-A544-BC3F-FCDBA30FF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7E5FE-570C-9D4A-ABCD-86E400191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32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909D8-592A-0A40-9FE3-52C56D5E3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F2CFB4-9EFD-A24C-A5AD-443D5706B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F2C84-79A3-444D-B2E1-7C02317B4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47D08-C423-9342-A028-1146BDE1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F4645-8A6C-D64C-9E26-E6A9B4436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371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F2AAB-8515-9546-BB0F-F7C4BD20D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E08D1-9141-5242-967B-032CA7CA23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FE672C-6D48-8846-82F1-02E915434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4EFD7-997A-074A-93EE-62F26E7BD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818DF-B1A5-FF45-87B9-2442584E4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4D219D-CA10-D148-9F89-45D768D82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69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7422D-F3EA-554C-A5C9-C20A37761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DBD9DC-CAFC-0346-ADE0-DE9AED7AE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AD6B54-BE86-394F-8ABC-4E1AF72C1C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AE0C10-BC35-CF4C-BD40-39E0AA1BA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E79D59-7218-474B-B075-151242D51C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60DFAA-4AF5-6D45-A986-47A04716A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4962C8-CD51-A84E-B8F5-D6F3C4BFB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13E6D-D28D-9D49-B832-EE1A3A3D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752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809F6-C640-8149-9CC6-B4E204F72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B620AB-3F67-604A-8AB5-E85D6ED7D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D733D-9792-A14D-8EF3-FFC162810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1392F7-52BF-FC49-97B1-FB01E21DF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519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455308-95EE-8D40-9AA2-A37DBBCDB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A81727-EB76-C245-9BC8-1B0A7DE62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FF86B-8817-C04E-B8E1-0B60D7B19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014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D14D6-9321-A544-935B-0EAB4AE1C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6065B-AA9E-1A47-9EA5-DED3730A1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51D4A-4E8C-9048-9243-31A9151EB5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124A4-7D90-4E4B-9EEE-10B285B39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FC7ED-F45C-B243-8C9A-6210DEA80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C6A95-5E79-914A-86C5-A74AA2D39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50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D97E8-C43B-F243-BB00-E13DD9FC0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A40A54-5007-4546-B0FF-DDF70D3907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3B0959-B9A6-1845-AF0C-AB2EE3324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DEB4E-CCE1-3644-9537-A8477C7D2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3262D-58C3-BB42-BF7D-FCEA65357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62A9C-2CE6-4146-84AD-D122FBBBB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617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E09F1-A869-DD41-9725-8A8087AF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3850B0-DE6E-3745-B771-A198AC2DC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B557-C5A5-594C-9026-C9C515FC86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3AE8C-31E6-5642-A77D-689B89A709BF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F1C3F-52BC-6046-B67F-9E61D7452F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353B8-D26C-7744-A170-42589659F2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5A14D-1F21-D041-B7D6-312EF2992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919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cbr.ccr.cancer.gov/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CCBR/Pipeliner" TargetMode="External"/><Relationship Id="rId4" Type="http://schemas.openxmlformats.org/officeDocument/2006/relationships/hyperlink" Target="https://btep.ccr.cancer.gov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87D3E-43E1-6C4E-81DC-0FDB76519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087" y="250825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i="1" dirty="0"/>
              <a:t>Pipeline development and Training for High Throughput NGS Data Analyses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80698-2F90-6340-87DC-4008B16473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2850" y="4583112"/>
            <a:ext cx="5405438" cy="160337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Vishal N Koparde, Ph.D.</a:t>
            </a:r>
          </a:p>
          <a:p>
            <a:pPr marL="0" indent="0">
              <a:buNone/>
            </a:pPr>
            <a:r>
              <a:rPr lang="en-US" i="1" dirty="0"/>
              <a:t>CCR Collaborative Bioinformatics Resource</a:t>
            </a:r>
          </a:p>
          <a:p>
            <a:pPr marL="0" indent="0">
              <a:buNone/>
            </a:pPr>
            <a:r>
              <a:rPr lang="en-US" dirty="0"/>
              <a:t>01/24/2019</a:t>
            </a:r>
          </a:p>
        </p:txBody>
      </p:sp>
    </p:spTree>
    <p:extLst>
      <p:ext uri="{BB962C8B-B14F-4D97-AF65-F5344CB8AC3E}">
        <p14:creationId xmlns:p14="http://schemas.microsoft.com/office/powerpoint/2010/main" val="2645332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EA63B-FE41-7C47-B04E-6D29FD925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monitoring on </a:t>
            </a:r>
            <a:r>
              <a:rPr lang="en-US" dirty="0" err="1"/>
              <a:t>DNAnexus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FD0BF69-D9EE-D747-8C2E-8B97D16748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325" y="1556982"/>
            <a:ext cx="10515600" cy="34598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9DFE1B-87AB-9E4D-B8EA-17921F2E2FC6}"/>
              </a:ext>
            </a:extLst>
          </p:cNvPr>
          <p:cNvSpPr txBox="1"/>
          <p:nvPr/>
        </p:nvSpPr>
        <p:spPr>
          <a:xfrm>
            <a:off x="838200" y="5301018"/>
            <a:ext cx="45777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End-to-end </a:t>
            </a:r>
            <a:r>
              <a:rPr lang="en-US" dirty="0" err="1"/>
              <a:t>RNASeq</a:t>
            </a:r>
            <a:r>
              <a:rPr lang="en-US" dirty="0"/>
              <a:t> pipeline </a:t>
            </a:r>
            <a:r>
              <a:rPr lang="en-US" dirty="0">
                <a:sym typeface="Wingdings" pitchFamily="2" charset="2"/>
              </a:rPr>
              <a:t> Ready now!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Optimized for parallel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be executed using the webpage or CLI</a:t>
            </a:r>
          </a:p>
        </p:txBody>
      </p:sp>
    </p:spTree>
    <p:extLst>
      <p:ext uri="{BB962C8B-B14F-4D97-AF65-F5344CB8AC3E}">
        <p14:creationId xmlns:p14="http://schemas.microsoft.com/office/powerpoint/2010/main" val="408194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Database">
            <a:extLst>
              <a:ext uri="{FF2B5EF4-FFF2-40B4-BE49-F238E27FC236}">
                <a16:creationId xmlns:a16="http://schemas.microsoft.com/office/drawing/2014/main" id="{8B95B3D1-1387-1047-920E-3D85638ACE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8523" y="4942500"/>
            <a:ext cx="1128690" cy="11286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F1C55AB-4CCB-CA4A-A125-741374782ADC}"/>
              </a:ext>
            </a:extLst>
          </p:cNvPr>
          <p:cNvSpPr/>
          <p:nvPr/>
        </p:nvSpPr>
        <p:spPr>
          <a:xfrm>
            <a:off x="3549211" y="4310673"/>
            <a:ext cx="1309700" cy="7489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Palantir S3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B1273B-1096-7D46-97D2-038FEBD740F9}"/>
              </a:ext>
            </a:extLst>
          </p:cNvPr>
          <p:cNvSpPr/>
          <p:nvPr/>
        </p:nvSpPr>
        <p:spPr>
          <a:xfrm>
            <a:off x="1407075" y="1637887"/>
            <a:ext cx="2537143" cy="794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Palantir Data Connector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(In development)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D531B1-D575-FB4B-B948-CFFDA573EEB8}"/>
              </a:ext>
            </a:extLst>
          </p:cNvPr>
          <p:cNvSpPr txBox="1"/>
          <p:nvPr/>
        </p:nvSpPr>
        <p:spPr>
          <a:xfrm>
            <a:off x="146144" y="5926220"/>
            <a:ext cx="13359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Cleversafe</a:t>
            </a:r>
            <a:endParaRPr 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053EF8-222A-354F-BFDD-C3863E7A8C0E}"/>
              </a:ext>
            </a:extLst>
          </p:cNvPr>
          <p:cNvSpPr txBox="1"/>
          <p:nvPr/>
        </p:nvSpPr>
        <p:spPr>
          <a:xfrm>
            <a:off x="1407075" y="5906203"/>
            <a:ext cx="13096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HPCDME</a:t>
            </a:r>
          </a:p>
        </p:txBody>
      </p:sp>
      <p:pic>
        <p:nvPicPr>
          <p:cNvPr id="18" name="Graphic 17" descr="Repeat">
            <a:extLst>
              <a:ext uri="{FF2B5EF4-FFF2-40B4-BE49-F238E27FC236}">
                <a16:creationId xmlns:a16="http://schemas.microsoft.com/office/drawing/2014/main" id="{363D86E8-8C3E-EA4F-A807-A5B55FE6F5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52715" y="5135311"/>
            <a:ext cx="625465" cy="62546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681A279-077A-AF45-9828-6DF450C0F2AC}"/>
              </a:ext>
            </a:extLst>
          </p:cNvPr>
          <p:cNvSpPr/>
          <p:nvPr/>
        </p:nvSpPr>
        <p:spPr>
          <a:xfrm>
            <a:off x="7531195" y="4192064"/>
            <a:ext cx="1387189" cy="9457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Graphic 20" descr="Hierarchy">
            <a:extLst>
              <a:ext uri="{FF2B5EF4-FFF2-40B4-BE49-F238E27FC236}">
                <a16:creationId xmlns:a16="http://schemas.microsoft.com/office/drawing/2014/main" id="{24A2D9F5-468E-6648-A081-B68DD547FB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57285" y="4302921"/>
            <a:ext cx="724062" cy="72406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84BD92A-2522-484E-9BA4-DE29C9B6BA95}"/>
              </a:ext>
            </a:extLst>
          </p:cNvPr>
          <p:cNvSpPr txBox="1"/>
          <p:nvPr/>
        </p:nvSpPr>
        <p:spPr>
          <a:xfrm>
            <a:off x="10192735" y="3741220"/>
            <a:ext cx="1999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Heatmap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D5D0F4AF-E6C6-464B-8B1E-7A5B9DD1A923}"/>
              </a:ext>
            </a:extLst>
          </p:cNvPr>
          <p:cNvGrpSpPr/>
          <p:nvPr/>
        </p:nvGrpSpPr>
        <p:grpSpPr>
          <a:xfrm>
            <a:off x="10549000" y="2958552"/>
            <a:ext cx="1309700" cy="762342"/>
            <a:chOff x="10147822" y="4171553"/>
            <a:chExt cx="1309700" cy="762342"/>
          </a:xfrm>
        </p:grpSpPr>
        <p:pic>
          <p:nvPicPr>
            <p:cNvPr id="14" name="Graphic 13" descr="Bar chart">
              <a:extLst>
                <a:ext uri="{FF2B5EF4-FFF2-40B4-BE49-F238E27FC236}">
                  <a16:creationId xmlns:a16="http://schemas.microsoft.com/office/drawing/2014/main" id="{84CF4EE7-E318-D648-91FF-F7A9E5F4FB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452125" y="4209833"/>
              <a:ext cx="724062" cy="724062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5910F23-AE35-9749-A124-3466D8475F35}"/>
                </a:ext>
              </a:extLst>
            </p:cNvPr>
            <p:cNvSpPr/>
            <p:nvPr/>
          </p:nvSpPr>
          <p:spPr>
            <a:xfrm>
              <a:off x="10147822" y="4171553"/>
              <a:ext cx="1309700" cy="748907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9360B58-523C-3847-AE9E-CBCE04A7A2A4}"/>
              </a:ext>
            </a:extLst>
          </p:cNvPr>
          <p:cNvSpPr txBox="1"/>
          <p:nvPr/>
        </p:nvSpPr>
        <p:spPr>
          <a:xfrm>
            <a:off x="7327609" y="5312557"/>
            <a:ext cx="17843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Counts with RSEM and pipeline config metadata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8D4565B-49CE-6B49-89E3-17906BCEFE74}"/>
              </a:ext>
            </a:extLst>
          </p:cNvPr>
          <p:cNvSpPr/>
          <p:nvPr/>
        </p:nvSpPr>
        <p:spPr>
          <a:xfrm>
            <a:off x="5260435" y="4234943"/>
            <a:ext cx="1653708" cy="900368"/>
          </a:xfrm>
          <a:prstGeom prst="roundRect">
            <a:avLst/>
          </a:prstGeom>
          <a:ln>
            <a:solidFill>
              <a:schemeClr val="accent5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DNAnexus</a:t>
            </a:r>
            <a:r>
              <a:rPr lang="en-US" dirty="0"/>
              <a:t> Pipeline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35EE14A-B239-BC4D-898C-F716E7F661D1}"/>
              </a:ext>
            </a:extLst>
          </p:cNvPr>
          <p:cNvSpPr/>
          <p:nvPr/>
        </p:nvSpPr>
        <p:spPr>
          <a:xfrm>
            <a:off x="1463255" y="5036158"/>
            <a:ext cx="1309700" cy="74890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87A59646-34A7-5445-8B9D-37BDF4F906C1}"/>
              </a:ext>
            </a:extLst>
          </p:cNvPr>
          <p:cNvCxnSpPr>
            <a:cxnSpLocks/>
            <a:stCxn id="9" idx="3"/>
            <a:endCxn id="27" idx="1"/>
          </p:cNvCxnSpPr>
          <p:nvPr/>
        </p:nvCxnSpPr>
        <p:spPr>
          <a:xfrm>
            <a:off x="4858911" y="4685127"/>
            <a:ext cx="401524" cy="12700"/>
          </a:xfrm>
          <a:prstGeom prst="bent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>
            <a:extLst>
              <a:ext uri="{FF2B5EF4-FFF2-40B4-BE49-F238E27FC236}">
                <a16:creationId xmlns:a16="http://schemas.microsoft.com/office/drawing/2014/main" id="{1A0AAEC3-94C3-0D40-83E3-7FCB702B7F92}"/>
              </a:ext>
            </a:extLst>
          </p:cNvPr>
          <p:cNvCxnSpPr>
            <a:cxnSpLocks/>
            <a:stCxn id="43" idx="3"/>
            <a:endCxn id="9" idx="1"/>
          </p:cNvCxnSpPr>
          <p:nvPr/>
        </p:nvCxnSpPr>
        <p:spPr>
          <a:xfrm flipV="1">
            <a:off x="2772955" y="4685127"/>
            <a:ext cx="776256" cy="725485"/>
          </a:xfrm>
          <a:prstGeom prst="bent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362DBB5E-B8E7-DB47-869B-4338DB520EF9}"/>
              </a:ext>
            </a:extLst>
          </p:cNvPr>
          <p:cNvSpPr txBox="1"/>
          <p:nvPr/>
        </p:nvSpPr>
        <p:spPr>
          <a:xfrm>
            <a:off x="344330" y="474269"/>
            <a:ext cx="19646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Future direction: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09BE576-1D69-2B46-B89C-CBB64226317E}"/>
              </a:ext>
            </a:extLst>
          </p:cNvPr>
          <p:cNvSpPr txBox="1"/>
          <p:nvPr/>
        </p:nvSpPr>
        <p:spPr>
          <a:xfrm>
            <a:off x="375201" y="938603"/>
            <a:ext cx="29584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accent3"/>
                </a:solidFill>
              </a:rPr>
              <a:t>Note: Blue dashed lines indicate areas in development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550E32A0-0615-0142-BE4A-26CF4C10E80B}"/>
              </a:ext>
            </a:extLst>
          </p:cNvPr>
          <p:cNvSpPr/>
          <p:nvPr/>
        </p:nvSpPr>
        <p:spPr>
          <a:xfrm>
            <a:off x="135194" y="4829584"/>
            <a:ext cx="2796182" cy="1628139"/>
          </a:xfrm>
          <a:prstGeom prst="rect">
            <a:avLst/>
          </a:prstGeom>
          <a:noFill/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D37C8EC-07DD-3049-A98A-F5302BC7E2D7}"/>
              </a:ext>
            </a:extLst>
          </p:cNvPr>
          <p:cNvSpPr/>
          <p:nvPr/>
        </p:nvSpPr>
        <p:spPr>
          <a:xfrm>
            <a:off x="4872671" y="1422176"/>
            <a:ext cx="2420068" cy="794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Palantir Wrapper Code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(Testing)</a:t>
            </a:r>
          </a:p>
          <a:p>
            <a:pPr algn="ctr"/>
            <a:endParaRPr lang="en-US" dirty="0"/>
          </a:p>
        </p:txBody>
      </p: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6C1BB584-0BA9-C344-A85B-FA299B5AF80E}"/>
              </a:ext>
            </a:extLst>
          </p:cNvPr>
          <p:cNvCxnSpPr>
            <a:cxnSpLocks/>
            <a:stCxn id="27" idx="3"/>
            <a:endCxn id="19" idx="1"/>
          </p:cNvCxnSpPr>
          <p:nvPr/>
        </p:nvCxnSpPr>
        <p:spPr>
          <a:xfrm flipV="1">
            <a:off x="6914143" y="4664952"/>
            <a:ext cx="617052" cy="20175"/>
          </a:xfrm>
          <a:prstGeom prst="bent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8959652A-0437-C640-A3BF-E7338F7A1207}"/>
              </a:ext>
            </a:extLst>
          </p:cNvPr>
          <p:cNvSpPr txBox="1"/>
          <p:nvPr/>
        </p:nvSpPr>
        <p:spPr>
          <a:xfrm>
            <a:off x="3104395" y="5245977"/>
            <a:ext cx="1768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FastQ</a:t>
            </a:r>
            <a:r>
              <a:rPr lang="en-US" sz="1400" dirty="0"/>
              <a:t> Files and Metadata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9E2E248-15A1-194B-A08E-908C9213FAC8}"/>
              </a:ext>
            </a:extLst>
          </p:cNvPr>
          <p:cNvSpPr txBox="1"/>
          <p:nvPr/>
        </p:nvSpPr>
        <p:spPr>
          <a:xfrm>
            <a:off x="10192734" y="6265959"/>
            <a:ext cx="1999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Volcano Plot</a:t>
            </a: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7E9C2F11-150B-A44F-9F12-B746C0682DA5}"/>
              </a:ext>
            </a:extLst>
          </p:cNvPr>
          <p:cNvGrpSpPr/>
          <p:nvPr/>
        </p:nvGrpSpPr>
        <p:grpSpPr>
          <a:xfrm>
            <a:off x="10537517" y="5482415"/>
            <a:ext cx="1309700" cy="762342"/>
            <a:chOff x="10147822" y="4171553"/>
            <a:chExt cx="1309700" cy="762342"/>
          </a:xfrm>
        </p:grpSpPr>
        <p:pic>
          <p:nvPicPr>
            <p:cNvPr id="107" name="Graphic 106" descr="Bar chart">
              <a:extLst>
                <a:ext uri="{FF2B5EF4-FFF2-40B4-BE49-F238E27FC236}">
                  <a16:creationId xmlns:a16="http://schemas.microsoft.com/office/drawing/2014/main" id="{E18B9CDF-D443-5A4D-BCD8-3EA6350B2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452125" y="4209833"/>
              <a:ext cx="724062" cy="724062"/>
            </a:xfrm>
            <a:prstGeom prst="rect">
              <a:avLst/>
            </a:prstGeom>
          </p:spPr>
        </p:pic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72DF98D7-10A9-BA42-A6B2-6350EC012448}"/>
                </a:ext>
              </a:extLst>
            </p:cNvPr>
            <p:cNvSpPr/>
            <p:nvPr/>
          </p:nvSpPr>
          <p:spPr>
            <a:xfrm>
              <a:off x="10147822" y="4171553"/>
              <a:ext cx="1309700" cy="748907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F55104EF-85AE-C846-B317-E9411AF0D309}"/>
              </a:ext>
            </a:extLst>
          </p:cNvPr>
          <p:cNvGrpSpPr/>
          <p:nvPr/>
        </p:nvGrpSpPr>
        <p:grpSpPr>
          <a:xfrm>
            <a:off x="10537517" y="4257566"/>
            <a:ext cx="1309700" cy="762342"/>
            <a:chOff x="10147822" y="4171553"/>
            <a:chExt cx="1309700" cy="762342"/>
          </a:xfrm>
        </p:grpSpPr>
        <p:pic>
          <p:nvPicPr>
            <p:cNvPr id="114" name="Graphic 113" descr="Bar chart">
              <a:extLst>
                <a:ext uri="{FF2B5EF4-FFF2-40B4-BE49-F238E27FC236}">
                  <a16:creationId xmlns:a16="http://schemas.microsoft.com/office/drawing/2014/main" id="{7D1C0FAB-3119-1C43-87D0-AA2C65D44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452125" y="4209833"/>
              <a:ext cx="724062" cy="724062"/>
            </a:xfrm>
            <a:prstGeom prst="rect">
              <a:avLst/>
            </a:prstGeom>
          </p:spPr>
        </p:pic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C6A20E04-F1F5-A64C-A5D8-6EB370519BD3}"/>
                </a:ext>
              </a:extLst>
            </p:cNvPr>
            <p:cNvSpPr/>
            <p:nvPr/>
          </p:nvSpPr>
          <p:spPr>
            <a:xfrm>
              <a:off x="10147822" y="4171553"/>
              <a:ext cx="1309700" cy="748907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4A4F667C-D9A4-FA4D-B7CC-A57104C279E5}"/>
              </a:ext>
            </a:extLst>
          </p:cNvPr>
          <p:cNvSpPr txBox="1"/>
          <p:nvPr/>
        </p:nvSpPr>
        <p:spPr>
          <a:xfrm>
            <a:off x="10204218" y="5051054"/>
            <a:ext cx="1999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PCA Plot</a:t>
            </a:r>
          </a:p>
        </p:txBody>
      </p:sp>
      <p:sp>
        <p:nvSpPr>
          <p:cNvPr id="97" name="Left Brace 96">
            <a:extLst>
              <a:ext uri="{FF2B5EF4-FFF2-40B4-BE49-F238E27FC236}">
                <a16:creationId xmlns:a16="http://schemas.microsoft.com/office/drawing/2014/main" id="{90626CEF-F072-D54E-A773-88FE5F32C3E9}"/>
              </a:ext>
            </a:extLst>
          </p:cNvPr>
          <p:cNvSpPr/>
          <p:nvPr/>
        </p:nvSpPr>
        <p:spPr>
          <a:xfrm rot="5400000">
            <a:off x="5627720" y="694128"/>
            <a:ext cx="960120" cy="4087180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Left Brace 116">
            <a:extLst>
              <a:ext uri="{FF2B5EF4-FFF2-40B4-BE49-F238E27FC236}">
                <a16:creationId xmlns:a16="http://schemas.microsoft.com/office/drawing/2014/main" id="{98D3AE42-2359-6846-A9EF-3881B12E8E83}"/>
              </a:ext>
            </a:extLst>
          </p:cNvPr>
          <p:cNvSpPr/>
          <p:nvPr/>
        </p:nvSpPr>
        <p:spPr>
          <a:xfrm rot="5400000">
            <a:off x="2320727" y="1595071"/>
            <a:ext cx="960120" cy="2286860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D1D89DCD-FCDB-544C-BA4F-5C399C1A89F4}"/>
              </a:ext>
            </a:extLst>
          </p:cNvPr>
          <p:cNvSpPr/>
          <p:nvPr/>
        </p:nvSpPr>
        <p:spPr>
          <a:xfrm>
            <a:off x="9136313" y="3345998"/>
            <a:ext cx="1159361" cy="7904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Limma</a:t>
            </a:r>
            <a:endParaRPr lang="en-US" sz="1600" dirty="0"/>
          </a:p>
          <a:p>
            <a:pPr algn="ctr"/>
            <a:r>
              <a:rPr lang="en-US" sz="1600" dirty="0" err="1"/>
              <a:t>Voom</a:t>
            </a:r>
            <a:endParaRPr lang="en-US" sz="1600" dirty="0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27F60753-4CE6-D745-8375-4AACDFDD4077}"/>
              </a:ext>
            </a:extLst>
          </p:cNvPr>
          <p:cNvSpPr/>
          <p:nvPr/>
        </p:nvSpPr>
        <p:spPr>
          <a:xfrm>
            <a:off x="9136313" y="4267331"/>
            <a:ext cx="1159360" cy="7904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Batch Removal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D535A0AB-FF03-5742-BB2C-A2459E4D172E}"/>
              </a:ext>
            </a:extLst>
          </p:cNvPr>
          <p:cNvSpPr/>
          <p:nvPr/>
        </p:nvSpPr>
        <p:spPr>
          <a:xfrm>
            <a:off x="9136313" y="5213501"/>
            <a:ext cx="1159360" cy="7904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Differential Expression</a:t>
            </a:r>
          </a:p>
        </p:txBody>
      </p:sp>
      <p:cxnSp>
        <p:nvCxnSpPr>
          <p:cNvPr id="122" name="Elbow Connector 121">
            <a:extLst>
              <a:ext uri="{FF2B5EF4-FFF2-40B4-BE49-F238E27FC236}">
                <a16:creationId xmlns:a16="http://schemas.microsoft.com/office/drawing/2014/main" id="{3FDCCB86-4467-4142-9EFE-DBA88EB8F667}"/>
              </a:ext>
            </a:extLst>
          </p:cNvPr>
          <p:cNvCxnSpPr>
            <a:cxnSpLocks/>
            <a:stCxn id="120" idx="3"/>
            <a:endCxn id="24" idx="1"/>
          </p:cNvCxnSpPr>
          <p:nvPr/>
        </p:nvCxnSpPr>
        <p:spPr>
          <a:xfrm flipV="1">
            <a:off x="10295673" y="3333006"/>
            <a:ext cx="253327" cy="1329547"/>
          </a:xfrm>
          <a:prstGeom prst="bent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Elbow Connector 122">
            <a:extLst>
              <a:ext uri="{FF2B5EF4-FFF2-40B4-BE49-F238E27FC236}">
                <a16:creationId xmlns:a16="http://schemas.microsoft.com/office/drawing/2014/main" id="{0A354495-4912-3043-85FA-50A605A143CE}"/>
              </a:ext>
            </a:extLst>
          </p:cNvPr>
          <p:cNvCxnSpPr>
            <a:cxnSpLocks/>
            <a:stCxn id="120" idx="3"/>
            <a:endCxn id="108" idx="1"/>
          </p:cNvCxnSpPr>
          <p:nvPr/>
        </p:nvCxnSpPr>
        <p:spPr>
          <a:xfrm>
            <a:off x="10295673" y="4662553"/>
            <a:ext cx="241844" cy="1194316"/>
          </a:xfrm>
          <a:prstGeom prst="bent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Elbow Connector 125">
            <a:extLst>
              <a:ext uri="{FF2B5EF4-FFF2-40B4-BE49-F238E27FC236}">
                <a16:creationId xmlns:a16="http://schemas.microsoft.com/office/drawing/2014/main" id="{FBB0E812-FF33-B644-A546-B51A02003C6D}"/>
              </a:ext>
            </a:extLst>
          </p:cNvPr>
          <p:cNvCxnSpPr>
            <a:cxnSpLocks/>
            <a:stCxn id="19" idx="3"/>
            <a:endCxn id="121" idx="1"/>
          </p:cNvCxnSpPr>
          <p:nvPr/>
        </p:nvCxnSpPr>
        <p:spPr>
          <a:xfrm>
            <a:off x="8918384" y="4664952"/>
            <a:ext cx="217929" cy="943771"/>
          </a:xfrm>
          <a:prstGeom prst="bent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Elbow Connector 128">
            <a:extLst>
              <a:ext uri="{FF2B5EF4-FFF2-40B4-BE49-F238E27FC236}">
                <a16:creationId xmlns:a16="http://schemas.microsoft.com/office/drawing/2014/main" id="{6B1F1E7F-8B44-F64C-ADF5-C1F9F3AAF162}"/>
              </a:ext>
            </a:extLst>
          </p:cNvPr>
          <p:cNvCxnSpPr>
            <a:cxnSpLocks/>
            <a:stCxn id="19" idx="3"/>
            <a:endCxn id="118" idx="1"/>
          </p:cNvCxnSpPr>
          <p:nvPr/>
        </p:nvCxnSpPr>
        <p:spPr>
          <a:xfrm flipV="1">
            <a:off x="8918384" y="3741220"/>
            <a:ext cx="217929" cy="923732"/>
          </a:xfrm>
          <a:prstGeom prst="bent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Elbow Connector 132">
            <a:extLst>
              <a:ext uri="{FF2B5EF4-FFF2-40B4-BE49-F238E27FC236}">
                <a16:creationId xmlns:a16="http://schemas.microsoft.com/office/drawing/2014/main" id="{54D32A5F-3148-D744-BBDF-0E0C3B7CC083}"/>
              </a:ext>
            </a:extLst>
          </p:cNvPr>
          <p:cNvCxnSpPr>
            <a:cxnSpLocks/>
            <a:stCxn id="120" idx="3"/>
            <a:endCxn id="115" idx="1"/>
          </p:cNvCxnSpPr>
          <p:nvPr/>
        </p:nvCxnSpPr>
        <p:spPr>
          <a:xfrm flipV="1">
            <a:off x="10295673" y="4632020"/>
            <a:ext cx="241844" cy="30533"/>
          </a:xfrm>
          <a:prstGeom prst="bent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Elbow Connector 136">
            <a:extLst>
              <a:ext uri="{FF2B5EF4-FFF2-40B4-BE49-F238E27FC236}">
                <a16:creationId xmlns:a16="http://schemas.microsoft.com/office/drawing/2014/main" id="{498E6CB9-6A5B-444E-B9A8-7A5C463E92BF}"/>
              </a:ext>
            </a:extLst>
          </p:cNvPr>
          <p:cNvCxnSpPr>
            <a:cxnSpLocks/>
            <a:stCxn id="19" idx="3"/>
            <a:endCxn id="120" idx="1"/>
          </p:cNvCxnSpPr>
          <p:nvPr/>
        </p:nvCxnSpPr>
        <p:spPr>
          <a:xfrm flipV="1">
            <a:off x="8918384" y="4662553"/>
            <a:ext cx="217929" cy="2399"/>
          </a:xfrm>
          <a:prstGeom prst="bent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Graphic 50" descr="Database">
            <a:extLst>
              <a:ext uri="{FF2B5EF4-FFF2-40B4-BE49-F238E27FC236}">
                <a16:creationId xmlns:a16="http://schemas.microsoft.com/office/drawing/2014/main" id="{49DB3CDB-160B-8B4B-B75E-0FC71AB58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9005" y="3440627"/>
            <a:ext cx="972240" cy="97224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94EF0F58-5B72-9148-8D77-79D6D4009C49}"/>
              </a:ext>
            </a:extLst>
          </p:cNvPr>
          <p:cNvSpPr txBox="1"/>
          <p:nvPr/>
        </p:nvSpPr>
        <p:spPr>
          <a:xfrm>
            <a:off x="966907" y="4337880"/>
            <a:ext cx="11507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Biowulf</a:t>
            </a:r>
            <a:endParaRPr lang="en-US" sz="16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E53A3A4-10E9-6841-B4ED-CBE046993583}"/>
              </a:ext>
            </a:extLst>
          </p:cNvPr>
          <p:cNvSpPr/>
          <p:nvPr/>
        </p:nvSpPr>
        <p:spPr>
          <a:xfrm>
            <a:off x="146144" y="3348265"/>
            <a:ext cx="2772931" cy="1412593"/>
          </a:xfrm>
          <a:prstGeom prst="rect">
            <a:avLst/>
          </a:prstGeom>
          <a:noFill/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20C21973-5190-0A46-846D-94795D179DB5}"/>
              </a:ext>
            </a:extLst>
          </p:cNvPr>
          <p:cNvCxnSpPr>
            <a:cxnSpLocks/>
            <a:stCxn id="59" idx="3"/>
            <a:endCxn id="9" idx="1"/>
          </p:cNvCxnSpPr>
          <p:nvPr/>
        </p:nvCxnSpPr>
        <p:spPr>
          <a:xfrm>
            <a:off x="2919075" y="4054562"/>
            <a:ext cx="630136" cy="630565"/>
          </a:xfrm>
          <a:prstGeom prst="bent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EEDB2AF5-1FFF-6447-886D-DC4CD2E2C12E}"/>
              </a:ext>
            </a:extLst>
          </p:cNvPr>
          <p:cNvSpPr/>
          <p:nvPr/>
        </p:nvSpPr>
        <p:spPr>
          <a:xfrm>
            <a:off x="8219316" y="1655551"/>
            <a:ext cx="1309700" cy="7489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Network Drive</a:t>
            </a:r>
          </a:p>
        </p:txBody>
      </p: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016BED5C-E643-AF4B-9C5C-E6E519843411}"/>
              </a:ext>
            </a:extLst>
          </p:cNvPr>
          <p:cNvCxnSpPr>
            <a:cxnSpLocks/>
            <a:stCxn id="79" idx="2"/>
            <a:endCxn id="19" idx="0"/>
          </p:cNvCxnSpPr>
          <p:nvPr/>
        </p:nvCxnSpPr>
        <p:spPr>
          <a:xfrm rot="5400000">
            <a:off x="7655675" y="2973573"/>
            <a:ext cx="1787606" cy="649376"/>
          </a:xfrm>
          <a:prstGeom prst="bentConnector3">
            <a:avLst>
              <a:gd name="adj1" fmla="val 50000"/>
            </a:avLst>
          </a:prstGeom>
          <a:ln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>
            <a:extLst>
              <a:ext uri="{FF2B5EF4-FFF2-40B4-BE49-F238E27FC236}">
                <a16:creationId xmlns:a16="http://schemas.microsoft.com/office/drawing/2014/main" id="{AA01E7E2-ECE2-7642-A7ED-82DCC2753C95}"/>
              </a:ext>
            </a:extLst>
          </p:cNvPr>
          <p:cNvSpPr/>
          <p:nvPr/>
        </p:nvSpPr>
        <p:spPr>
          <a:xfrm>
            <a:off x="7664132" y="965573"/>
            <a:ext cx="2420068" cy="794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Front end upload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(Available)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906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AA6DC-92FB-A543-A188-16CF3500F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45C15F-CD2E-7C47-A471-F8C431C92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3363" y="1539875"/>
            <a:ext cx="7693215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F3CAF5-1547-9D4D-9B40-FC33B5702DF2}"/>
              </a:ext>
            </a:extLst>
          </p:cNvPr>
          <p:cNvSpPr txBox="1"/>
          <p:nvPr/>
        </p:nvSpPr>
        <p:spPr>
          <a:xfrm>
            <a:off x="4043363" y="6492875"/>
            <a:ext cx="2788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btep.ccr.cancer.gov</a:t>
            </a:r>
            <a:r>
              <a:rPr lang="en-US" dirty="0"/>
              <a:t>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87E8A9-4DD7-6244-95AB-E77D700546E2}"/>
              </a:ext>
            </a:extLst>
          </p:cNvPr>
          <p:cNvSpPr txBox="1"/>
          <p:nvPr/>
        </p:nvSpPr>
        <p:spPr>
          <a:xfrm>
            <a:off x="585789" y="2171699"/>
            <a:ext cx="26717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Hand-on training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Personalized one-on-one consultation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Rotating schedule</a:t>
            </a:r>
          </a:p>
        </p:txBody>
      </p:sp>
    </p:spTree>
    <p:extLst>
      <p:ext uri="{BB962C8B-B14F-4D97-AF65-F5344CB8AC3E}">
        <p14:creationId xmlns:p14="http://schemas.microsoft.com/office/powerpoint/2010/main" val="574682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57FD4D-C97A-BE43-9BF4-DF43D55665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36636" y="460353"/>
            <a:ext cx="5893377" cy="59372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11D319-D665-EB44-8A55-A4A48D73D422}"/>
              </a:ext>
            </a:extLst>
          </p:cNvPr>
          <p:cNvSpPr txBox="1"/>
          <p:nvPr/>
        </p:nvSpPr>
        <p:spPr>
          <a:xfrm>
            <a:off x="485776" y="1157288"/>
            <a:ext cx="4560351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linkClick r:id="rId3"/>
              </a:rPr>
              <a:t>https://ccbr.ccr.cancer.gov/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hlinkClick r:id="rId4"/>
              </a:rPr>
              <a:t>https://btep.ccr.cancer.gov/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hlinkClick r:id="rId5"/>
              </a:rPr>
              <a:t>https://github.com/CCBR/Pipeliner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Questions?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70115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5C30-F814-CF48-B4BB-A969BEC8A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365125"/>
            <a:ext cx="1095375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CCBR</a:t>
            </a:r>
            <a:r>
              <a:rPr lang="en-US" sz="4000" dirty="0">
                <a:sym typeface="Wingdings" pitchFamily="2" charset="2"/>
              </a:rPr>
              <a:t> CCR Collaborative Bioinformatics Resource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3AFB2-225C-0249-9A9D-9AFFC1B0A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838" y="2039936"/>
            <a:ext cx="6477000" cy="4089401"/>
          </a:xfrm>
        </p:spPr>
        <p:txBody>
          <a:bodyPr/>
          <a:lstStyle/>
          <a:p>
            <a:r>
              <a:rPr lang="en-US" dirty="0"/>
              <a:t>Maggie Cam, Ph.D. (Head)</a:t>
            </a:r>
          </a:p>
          <a:p>
            <a:r>
              <a:rPr lang="de" dirty="0"/>
              <a:t>Richard Finney, </a:t>
            </a:r>
            <a:r>
              <a:rPr lang="de" dirty="0" err="1"/>
              <a:t>M.Sc</a:t>
            </a:r>
            <a:r>
              <a:rPr lang="de" dirty="0"/>
              <a:t>. (CBIIT)</a:t>
            </a:r>
          </a:p>
          <a:p>
            <a:r>
              <a:rPr lang="en-US" dirty="0" err="1"/>
              <a:t>Parthav</a:t>
            </a:r>
            <a:r>
              <a:rPr lang="en-US" dirty="0"/>
              <a:t> </a:t>
            </a:r>
            <a:r>
              <a:rPr lang="en-US" dirty="0" err="1"/>
              <a:t>Jailwala</a:t>
            </a:r>
            <a:r>
              <a:rPr lang="en-US" dirty="0"/>
              <a:t>, M.Sc.  (Manager)</a:t>
            </a:r>
          </a:p>
          <a:p>
            <a:r>
              <a:rPr lang="en-US" dirty="0"/>
              <a:t>Vishal Koparde, Ph.D. (Supervisor)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CB9DCA-E40F-7B43-A317-3C010A022D3D}"/>
              </a:ext>
            </a:extLst>
          </p:cNvPr>
          <p:cNvSpPr txBox="1"/>
          <p:nvPr/>
        </p:nvSpPr>
        <p:spPr>
          <a:xfrm>
            <a:off x="6435594" y="1905506"/>
            <a:ext cx="491820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CCBR Bioinformatics Analysts: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Abdalla </a:t>
            </a:r>
            <a:r>
              <a:rPr lang="en-US" sz="2400" dirty="0" err="1"/>
              <a:t>Abdelmaksoud</a:t>
            </a:r>
            <a:r>
              <a:rPr lang="en-US" sz="2400" dirty="0"/>
              <a:t>, B.Sc.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Alexei </a:t>
            </a:r>
            <a:r>
              <a:rPr lang="en-US" sz="2400" dirty="0" err="1"/>
              <a:t>Lobanov</a:t>
            </a:r>
            <a:r>
              <a:rPr lang="en-US" sz="2400" dirty="0"/>
              <a:t>, Ph.D.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George Nelson, Ph.D.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Mayank Tandon, Ph.D.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Skyler Kuhn, M.Sc.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Thomas Joshua Meyer (Josh), Ph.D.</a:t>
            </a:r>
          </a:p>
        </p:txBody>
      </p:sp>
    </p:spTree>
    <p:extLst>
      <p:ext uri="{BB962C8B-B14F-4D97-AF65-F5344CB8AC3E}">
        <p14:creationId xmlns:p14="http://schemas.microsoft.com/office/powerpoint/2010/main" val="1769294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B2449-7352-354E-978D-000AB307D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CCBR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D1EC9-63A7-6049-AA20-E344BB0AD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171" y="1825624"/>
            <a:ext cx="10965657" cy="52038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• Experimental Design and Technology/Strategy advice</a:t>
            </a:r>
          </a:p>
          <a:p>
            <a:pPr marL="0" indent="0">
              <a:buNone/>
            </a:pPr>
            <a:r>
              <a:rPr lang="en-US" sz="3200" dirty="0"/>
              <a:t>• Data analysis and interpretation esp. genomics, NGS data</a:t>
            </a:r>
          </a:p>
          <a:p>
            <a:pPr marL="0" indent="0">
              <a:buNone/>
            </a:pPr>
            <a:r>
              <a:rPr lang="en-US" sz="3200" dirty="0"/>
              <a:t>• Freely available to all CCR investigators/scientists</a:t>
            </a:r>
          </a:p>
          <a:p>
            <a:pPr marL="0" indent="0">
              <a:buNone/>
            </a:pPr>
            <a:r>
              <a:rPr lang="en-US" sz="3200" dirty="0"/>
              <a:t>• Collaborative support on manuscripts (over 50 co-authored papers in last 4 years)</a:t>
            </a:r>
          </a:p>
          <a:p>
            <a:pPr marL="0" indent="0">
              <a:buNone/>
            </a:pPr>
            <a:r>
              <a:rPr lang="en-US" sz="3200" dirty="0"/>
              <a:t>• Develop, maintain and train researchers on NGS data analysis pipelines</a:t>
            </a:r>
          </a:p>
        </p:txBody>
      </p:sp>
    </p:spTree>
    <p:extLst>
      <p:ext uri="{BB962C8B-B14F-4D97-AF65-F5344CB8AC3E}">
        <p14:creationId xmlns:p14="http://schemas.microsoft.com/office/powerpoint/2010/main" val="1124391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9F465-A9B6-8B41-9F95-B0F519229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3301" y="-204210"/>
            <a:ext cx="7595042" cy="14540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CCBR/NCBR pipelines on </a:t>
            </a:r>
            <a:r>
              <a:rPr lang="en-US" dirty="0" err="1">
                <a:solidFill>
                  <a:srgbClr val="000000"/>
                </a:solidFill>
              </a:rPr>
              <a:t>Biowulf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19550D-9550-264F-8C49-0FA062D9E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330" y="1629089"/>
            <a:ext cx="3411869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02FE0-58E8-E94A-93D1-BACF144C2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7261" y="2288416"/>
            <a:ext cx="4977578" cy="3639289"/>
          </a:xfrm>
        </p:spPr>
        <p:txBody>
          <a:bodyPr anchor="ctr">
            <a:noAutofit/>
          </a:bodyPr>
          <a:lstStyle/>
          <a:p>
            <a:r>
              <a:rPr lang="en-US" sz="2000" dirty="0" err="1">
                <a:solidFill>
                  <a:srgbClr val="000000"/>
                </a:solidFill>
              </a:rPr>
              <a:t>ExomeSeq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b="1" dirty="0" err="1">
                <a:solidFill>
                  <a:srgbClr val="000000"/>
                </a:solidFill>
              </a:rPr>
              <a:t>RNASeq</a:t>
            </a:r>
            <a:endParaRPr lang="en-US" sz="2000" b="1" dirty="0">
              <a:solidFill>
                <a:srgbClr val="000000"/>
              </a:solidFill>
            </a:endParaRPr>
          </a:p>
          <a:p>
            <a:r>
              <a:rPr lang="en-US" sz="2000" dirty="0" err="1">
                <a:solidFill>
                  <a:srgbClr val="000000"/>
                </a:solidFill>
              </a:rPr>
              <a:t>GenomeSeq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 err="1">
                <a:solidFill>
                  <a:srgbClr val="000000"/>
                </a:solidFill>
              </a:rPr>
              <a:t>miRNASeq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 err="1">
                <a:solidFill>
                  <a:srgbClr val="000000"/>
                </a:solidFill>
              </a:rPr>
              <a:t>ChIPSeq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 err="1">
                <a:solidFill>
                  <a:srgbClr val="000000"/>
                </a:solidFill>
              </a:rPr>
              <a:t>scRNASeq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 err="1">
                <a:solidFill>
                  <a:srgbClr val="000000"/>
                </a:solidFill>
              </a:rPr>
              <a:t>ATACSeq</a:t>
            </a:r>
            <a:r>
              <a:rPr lang="en-US" sz="2000" dirty="0">
                <a:solidFill>
                  <a:srgbClr val="000000"/>
                </a:solidFill>
              </a:rPr>
              <a:t> (soon)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>
                <a:solidFill>
                  <a:srgbClr val="000000"/>
                </a:solidFill>
              </a:rPr>
              <a:t>Grown year-by-year in options and number of users</a:t>
            </a:r>
          </a:p>
          <a:p>
            <a:r>
              <a:rPr lang="en-US" sz="2000" dirty="0">
                <a:solidFill>
                  <a:srgbClr val="000000"/>
                </a:solidFill>
              </a:rPr>
              <a:t>Frequent enhancements by CCBR/NCBR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82779D-357C-2346-9CC7-54EDF11BC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2233" y="984435"/>
            <a:ext cx="4327842" cy="312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225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8BDAB1-A58E-2044-91EE-2C9C1CC9D4A4}"/>
              </a:ext>
            </a:extLst>
          </p:cNvPr>
          <p:cNvSpPr txBox="1"/>
          <p:nvPr/>
        </p:nvSpPr>
        <p:spPr>
          <a:xfrm>
            <a:off x="125260" y="0"/>
            <a:ext cx="318888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WES/WGS Variant</a:t>
            </a:r>
          </a:p>
          <a:p>
            <a:r>
              <a:rPr lang="en-US" sz="3200" dirty="0"/>
              <a:t>Workflow(s)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2589FF-ED80-054D-9048-C05819D25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98510"/>
            <a:ext cx="2876698" cy="221570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E242ACE-AD8B-1A4F-8AF4-39D1ADAAEFD3}"/>
              </a:ext>
            </a:extLst>
          </p:cNvPr>
          <p:cNvGrpSpPr/>
          <p:nvPr/>
        </p:nvGrpSpPr>
        <p:grpSpPr>
          <a:xfrm>
            <a:off x="2378202" y="68580"/>
            <a:ext cx="9813798" cy="6789420"/>
            <a:chOff x="2378202" y="68580"/>
            <a:chExt cx="9813798" cy="678942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226A223-7E80-F740-AB3C-524F453F70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78202" y="68580"/>
              <a:ext cx="9813798" cy="678942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854C1E2-66E3-E545-86A0-64CC95964809}"/>
                </a:ext>
              </a:extLst>
            </p:cNvPr>
            <p:cNvSpPr/>
            <p:nvPr/>
          </p:nvSpPr>
          <p:spPr>
            <a:xfrm>
              <a:off x="6425513" y="1272746"/>
              <a:ext cx="691979" cy="3336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827BF21-A7BE-9D46-BF8E-65D64581B89B}"/>
                </a:ext>
              </a:extLst>
            </p:cNvPr>
            <p:cNvSpPr/>
            <p:nvPr/>
          </p:nvSpPr>
          <p:spPr>
            <a:xfrm>
              <a:off x="6794940" y="1425146"/>
              <a:ext cx="322552" cy="79779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894F4B-EE70-3243-A3FA-E1B6A929FA9D}"/>
                </a:ext>
              </a:extLst>
            </p:cNvPr>
            <p:cNvSpPr/>
            <p:nvPr/>
          </p:nvSpPr>
          <p:spPr>
            <a:xfrm>
              <a:off x="6589987" y="1288512"/>
              <a:ext cx="357708" cy="5245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09547D5-4408-2849-926D-EFC259D7F191}"/>
              </a:ext>
            </a:extLst>
          </p:cNvPr>
          <p:cNvCxnSpPr>
            <a:cxnSpLocks/>
          </p:cNvCxnSpPr>
          <p:nvPr/>
        </p:nvCxnSpPr>
        <p:spPr>
          <a:xfrm flipH="1" flipV="1">
            <a:off x="6589987" y="1288512"/>
            <a:ext cx="78827" cy="776773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DD9F3E6-F228-B74D-816C-F6466F1B7209}"/>
              </a:ext>
            </a:extLst>
          </p:cNvPr>
          <p:cNvCxnSpPr>
            <a:cxnSpLocks/>
          </p:cNvCxnSpPr>
          <p:nvPr/>
        </p:nvCxnSpPr>
        <p:spPr>
          <a:xfrm flipV="1">
            <a:off x="6668814" y="1571300"/>
            <a:ext cx="278881" cy="493984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899E8B2-BBBD-A84E-8F05-9A289E14A07C}"/>
              </a:ext>
            </a:extLst>
          </p:cNvPr>
          <p:cNvSpPr txBox="1"/>
          <p:nvPr/>
        </p:nvSpPr>
        <p:spPr>
          <a:xfrm>
            <a:off x="6689825" y="1268123"/>
            <a:ext cx="781624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 err="1"/>
              <a:t>Sequenza</a:t>
            </a:r>
            <a:endParaRPr 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A104CD-7424-284E-BF04-976EC1FED815}"/>
              </a:ext>
            </a:extLst>
          </p:cNvPr>
          <p:cNvSpPr txBox="1"/>
          <p:nvPr/>
        </p:nvSpPr>
        <p:spPr>
          <a:xfrm>
            <a:off x="6020792" y="1011513"/>
            <a:ext cx="56919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FREEC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C1B2C7-7EA6-904F-91E0-5C509DDDC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339" y="1296261"/>
            <a:ext cx="1683080" cy="16553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1381AE9-D777-3D45-8174-EAF0BF7724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562" y="4947740"/>
            <a:ext cx="2311574" cy="184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596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3FFF3FB-FE9F-6E48-A758-ED8542C9D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953" y="771524"/>
            <a:ext cx="4330881" cy="56046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0C7353-62B1-B043-B528-0CC068FD1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8910" y="204083"/>
            <a:ext cx="1118540" cy="11348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3C72F9-E3FA-374A-8F1B-0E5DB17CC5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5951" y="5340490"/>
            <a:ext cx="1936737" cy="1451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45A85E-0F9E-5B40-891A-F541811F3652}"/>
              </a:ext>
            </a:extLst>
          </p:cNvPr>
          <p:cNvSpPr txBox="1"/>
          <p:nvPr/>
        </p:nvSpPr>
        <p:spPr>
          <a:xfrm>
            <a:off x="7521400" y="436292"/>
            <a:ext cx="11571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TSS enrichment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05756A-7D8D-2744-A295-BB0F9730C9F7}"/>
              </a:ext>
            </a:extLst>
          </p:cNvPr>
          <p:cNvSpPr txBox="1"/>
          <p:nvPr/>
        </p:nvSpPr>
        <p:spPr>
          <a:xfrm>
            <a:off x="7111527" y="5789376"/>
            <a:ext cx="11181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FingerprintPlot</a:t>
            </a:r>
            <a:endParaRPr lang="en-US" sz="1200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165D4391-0935-BA4F-8BDD-16B7D0C7E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8645280" y="807000"/>
            <a:ext cx="3546720" cy="47976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81F1316-C211-3549-9AAB-6E2953C7A7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683" y="4561828"/>
            <a:ext cx="4014609" cy="208568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B4B600-38E8-F64E-AF26-1423F859F7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16691" y="5797637"/>
            <a:ext cx="2119926" cy="92579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F8BC870-F974-CF40-BB13-1286277E804F}"/>
              </a:ext>
            </a:extLst>
          </p:cNvPr>
          <p:cNvSpPr txBox="1"/>
          <p:nvPr/>
        </p:nvSpPr>
        <p:spPr>
          <a:xfrm>
            <a:off x="9905422" y="5574932"/>
            <a:ext cx="10264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motifAnalysis</a:t>
            </a:r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667C647-0851-8447-A3FB-DFF24DF09740}"/>
              </a:ext>
            </a:extLst>
          </p:cNvPr>
          <p:cNvSpPr txBox="1"/>
          <p:nvPr/>
        </p:nvSpPr>
        <p:spPr>
          <a:xfrm>
            <a:off x="3208867" y="5520638"/>
            <a:ext cx="12106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IGV visualization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C173C6-B749-BB40-A7A9-77871C970C34}"/>
              </a:ext>
            </a:extLst>
          </p:cNvPr>
          <p:cNvSpPr txBox="1"/>
          <p:nvPr/>
        </p:nvSpPr>
        <p:spPr>
          <a:xfrm>
            <a:off x="386526" y="436292"/>
            <a:ext cx="42965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CCBR/NCBR </a:t>
            </a:r>
            <a:r>
              <a:rPr lang="en-US" b="1" dirty="0" err="1"/>
              <a:t>ChIPSeq</a:t>
            </a:r>
            <a:r>
              <a:rPr lang="en-US" b="1" dirty="0"/>
              <a:t>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Input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Fastq</a:t>
            </a:r>
            <a:r>
              <a:rPr lang="en-US" dirty="0">
                <a:sym typeface="Wingdings" pitchFamily="2" charset="2"/>
              </a:rPr>
              <a:t>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Extensive QC : PPQT, </a:t>
            </a:r>
            <a:r>
              <a:rPr lang="en-US" dirty="0" err="1">
                <a:sym typeface="Wingdings" pitchFamily="2" charset="2"/>
              </a:rPr>
              <a:t>deeptools</a:t>
            </a:r>
            <a:r>
              <a:rPr lang="en-US" dirty="0">
                <a:sym typeface="Wingdings" pitchFamily="2" charset="2"/>
              </a:rPr>
              <a:t>, PCA, </a:t>
            </a:r>
            <a:r>
              <a:rPr lang="en-US" dirty="0" err="1">
                <a:sym typeface="Wingdings" pitchFamily="2" charset="2"/>
              </a:rPr>
              <a:t>preseq</a:t>
            </a:r>
            <a:r>
              <a:rPr lang="en-US" dirty="0">
                <a:sym typeface="Wingdings" pitchFamily="2" charset="2"/>
              </a:rPr>
              <a:t>, fingerprint plot, TSS enrichment,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Outputs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Peaks multiple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IGV visualizations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IDR  replicate concordance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Motif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Pathway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Human/Mouse reference genomes</a:t>
            </a:r>
          </a:p>
        </p:txBody>
      </p:sp>
    </p:spTree>
    <p:extLst>
      <p:ext uri="{BB962C8B-B14F-4D97-AF65-F5344CB8AC3E}">
        <p14:creationId xmlns:p14="http://schemas.microsoft.com/office/powerpoint/2010/main" val="3204994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BCBC79-1F2E-974B-BC12-A53B939402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6624" y="263006"/>
            <a:ext cx="7867776" cy="60711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6FDEBB-B231-B545-99D1-05EDB2A2D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8385" y="4462463"/>
            <a:ext cx="2075230" cy="14304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52D8B9-23DB-DD4A-B86A-55BE4DE27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0512" y="866250"/>
            <a:ext cx="1249302" cy="8244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DB1C9B-159A-054E-8E08-9CB48749CF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8967" y="4698869"/>
            <a:ext cx="3300413" cy="21591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8B93B5-40F6-7D4B-811A-E9D3EF24851F}"/>
              </a:ext>
            </a:extLst>
          </p:cNvPr>
          <p:cNvSpPr txBox="1"/>
          <p:nvPr/>
        </p:nvSpPr>
        <p:spPr>
          <a:xfrm>
            <a:off x="386526" y="436292"/>
            <a:ext cx="53394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CCBR/NCBR </a:t>
            </a:r>
            <a:r>
              <a:rPr lang="en-US" b="1" dirty="0" err="1"/>
              <a:t>scRNASeq</a:t>
            </a:r>
            <a:r>
              <a:rPr lang="en-US" b="1" dirty="0"/>
              <a:t>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Input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Fastq</a:t>
            </a:r>
            <a:r>
              <a:rPr lang="en-US" dirty="0">
                <a:sym typeface="Wingdings" pitchFamily="2" charset="2"/>
              </a:rPr>
              <a:t> files or </a:t>
            </a:r>
            <a:r>
              <a:rPr lang="en-US" dirty="0" err="1">
                <a:sym typeface="Wingdings" pitchFamily="2" charset="2"/>
              </a:rPr>
              <a:t>countmatrix</a:t>
            </a:r>
            <a:endParaRPr lang="en-US" dirty="0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10X Genomics datasets only (</a:t>
            </a:r>
            <a:r>
              <a:rPr lang="en-US" dirty="0" err="1">
                <a:sym typeface="Wingdings" pitchFamily="2" charset="2"/>
              </a:rPr>
              <a:t>CellRanger</a:t>
            </a:r>
            <a:r>
              <a:rPr lang="en-US" dirty="0">
                <a:sym typeface="Wingdings" pitchFamily="2" charset="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Demultiplexing (</a:t>
            </a:r>
            <a:r>
              <a:rPr lang="en-US" dirty="0" err="1">
                <a:sym typeface="Wingdings" pitchFamily="2" charset="2"/>
              </a:rPr>
              <a:t>Umitools</a:t>
            </a:r>
            <a:r>
              <a:rPr lang="en-US" dirty="0">
                <a:sym typeface="Wingdings" pitchFamily="2" charset="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Filtering (</a:t>
            </a:r>
            <a:r>
              <a:rPr lang="en-US" dirty="0" err="1">
                <a:sym typeface="Wingdings" pitchFamily="2" charset="2"/>
              </a:rPr>
              <a:t>Scran</a:t>
            </a:r>
            <a:r>
              <a:rPr lang="en-US" dirty="0">
                <a:sym typeface="Wingdings" pitchFamily="2" charset="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Cell cycle phase correction (</a:t>
            </a:r>
            <a:r>
              <a:rPr lang="en-US" dirty="0" err="1">
                <a:sym typeface="Wingdings" pitchFamily="2" charset="2"/>
              </a:rPr>
              <a:t>Scran</a:t>
            </a:r>
            <a:r>
              <a:rPr lang="en-US" dirty="0">
                <a:sym typeface="Wingdings" pitchFamily="2" charset="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Remove Empty Droplets and Doublets (</a:t>
            </a:r>
            <a:r>
              <a:rPr lang="en-US" dirty="0" err="1">
                <a:sym typeface="Wingdings" pitchFamily="2" charset="2"/>
              </a:rPr>
              <a:t>DoubletFinder</a:t>
            </a:r>
            <a:r>
              <a:rPr lang="en-US" dirty="0">
                <a:sym typeface="Wingdings" pitchFamily="2" charset="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Integrate multiple datasets (Seurat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Clustering (Seurat)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Determine gene markers (Seurat)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UMAP visualizations (Seurat)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Inter-cluster differential expression (MAST)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Cluster annotation (</a:t>
            </a:r>
            <a:r>
              <a:rPr lang="en-US" dirty="0" err="1">
                <a:sym typeface="Wingdings" pitchFamily="2" charset="2"/>
              </a:rPr>
              <a:t>SingleR</a:t>
            </a:r>
            <a:r>
              <a:rPr lang="en-US" dirty="0">
                <a:sym typeface="Wingdings" pitchFamily="2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41379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B07DB33-CB80-F042-9774-A763DB18A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7420" y="0"/>
            <a:ext cx="714840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438E28-C5A7-EC47-A716-2A44C8D46D69}"/>
              </a:ext>
            </a:extLst>
          </p:cNvPr>
          <p:cNvSpPr txBox="1"/>
          <p:nvPr/>
        </p:nvSpPr>
        <p:spPr>
          <a:xfrm>
            <a:off x="614363" y="157162"/>
            <a:ext cx="435305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CCBR/NCBR </a:t>
            </a:r>
            <a:r>
              <a:rPr lang="en-US" b="1" dirty="0" err="1"/>
              <a:t>RNASeq</a:t>
            </a:r>
            <a:r>
              <a:rPr lang="en-US" b="1" dirty="0"/>
              <a:t>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Input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Fastq</a:t>
            </a:r>
            <a:r>
              <a:rPr lang="en-US" dirty="0">
                <a:sym typeface="Wingdings" pitchFamily="2" charset="2"/>
              </a:rPr>
              <a:t>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Extensive QC: </a:t>
            </a:r>
            <a:r>
              <a:rPr lang="en-US" dirty="0" err="1">
                <a:sym typeface="Wingdings" pitchFamily="2" charset="2"/>
              </a:rPr>
              <a:t>Fastqscreen</a:t>
            </a:r>
            <a:r>
              <a:rPr lang="en-US" dirty="0">
                <a:sym typeface="Wingdings" pitchFamily="2" charset="2"/>
              </a:rPr>
              <a:t>, Kraken, </a:t>
            </a:r>
            <a:r>
              <a:rPr lang="en-US" dirty="0" err="1">
                <a:sym typeface="Wingdings" pitchFamily="2" charset="2"/>
              </a:rPr>
              <a:t>RseQC</a:t>
            </a:r>
            <a:r>
              <a:rPr lang="en-US" dirty="0">
                <a:sym typeface="Wingdings" pitchFamily="2" charset="2"/>
              </a:rPr>
              <a:t>, </a:t>
            </a:r>
            <a:r>
              <a:rPr lang="en-US" dirty="0" err="1">
                <a:sym typeface="Wingdings" pitchFamily="2" charset="2"/>
              </a:rPr>
              <a:t>Picardtools</a:t>
            </a:r>
            <a:endParaRPr lang="en-US" dirty="0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Outputs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Count matrix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PCA plots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GSEA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Isoform level counts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DEG results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Volcano plots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Pathway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Human/Mouse reference genomes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2C0C61-BB6C-E84B-8DCD-6CA7FB25F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76" y="3911600"/>
            <a:ext cx="2947988" cy="14312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364AE2-625E-B74B-905B-82D62EA3F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9787" y="3911600"/>
            <a:ext cx="1877633" cy="278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743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83F21CD1-1CE9-224B-9219-001C1DB3F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690" r="9311" b="1"/>
          <a:stretch/>
        </p:blipFill>
        <p:spPr>
          <a:xfrm>
            <a:off x="2311403" y="714375"/>
            <a:ext cx="9880597" cy="555783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2224B3F-4061-7849-9377-F34D3A76B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4875" y="6024562"/>
            <a:ext cx="1917700" cy="495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0029C4-102F-B54A-B4A5-EBE2CAEE1C8A}"/>
              </a:ext>
            </a:extLst>
          </p:cNvPr>
          <p:cNvSpPr txBox="1"/>
          <p:nvPr/>
        </p:nvSpPr>
        <p:spPr>
          <a:xfrm>
            <a:off x="300038" y="814388"/>
            <a:ext cx="196694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dockers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applets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workflows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Repeat!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7D5C3A-D71D-6445-9AC1-6A40CAA1C2AA}"/>
              </a:ext>
            </a:extLst>
          </p:cNvPr>
          <p:cNvSpPr txBox="1"/>
          <p:nvPr/>
        </p:nvSpPr>
        <p:spPr>
          <a:xfrm>
            <a:off x="200025" y="242888"/>
            <a:ext cx="2568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Moving to the CLOUD!</a:t>
            </a:r>
          </a:p>
        </p:txBody>
      </p:sp>
    </p:spTree>
    <p:extLst>
      <p:ext uri="{BB962C8B-B14F-4D97-AF65-F5344CB8AC3E}">
        <p14:creationId xmlns:p14="http://schemas.microsoft.com/office/powerpoint/2010/main" val="1015764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8538</TotalTime>
  <Words>580</Words>
  <Application>Microsoft Office PowerPoint</Application>
  <PresentationFormat>Widescreen</PresentationFormat>
  <Paragraphs>137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Pipeline development and Training for High Throughput NGS Data Analyses </vt:lpstr>
      <vt:lpstr>CCBR CCR Collaborative Bioinformatics Resource</vt:lpstr>
      <vt:lpstr>What does CCBR do?</vt:lpstr>
      <vt:lpstr>CCBR/NCBR pipelines on Biowulf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Job monitoring on DNAnexus</vt:lpstr>
      <vt:lpstr>PowerPoint Presentation</vt:lpstr>
      <vt:lpstr>Training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Cluster to the Cloud CCBR’s RNA-seq workflow</dc:title>
  <dc:creator>Koparde, Vishal (NIH/NCI) [C]</dc:creator>
  <cp:lastModifiedBy>Kimbrough, Miles (NIH/NCI) [C]</cp:lastModifiedBy>
  <cp:revision>34</cp:revision>
  <cp:lastPrinted>2019-01-24T02:29:51Z</cp:lastPrinted>
  <dcterms:created xsi:type="dcterms:W3CDTF">2019-01-11T13:10:12Z</dcterms:created>
  <dcterms:modified xsi:type="dcterms:W3CDTF">2019-01-30T17:00:45Z</dcterms:modified>
</cp:coreProperties>
</file>